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0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7631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72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8879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648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062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030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057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7D525BB-DA17-4BA0-B3C8-3AC3ABC827E6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14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798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046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014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CBC1C18-307B-4F68-A007-B5B542270E8D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0480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abibliamindenkie.hu/uj/EPH/6#17" TargetMode="External"/><Relationship Id="rId3" Type="http://schemas.openxmlformats.org/officeDocument/2006/relationships/hyperlink" Target="https://abibliamindenkie.hu/uj/EPH/6#12" TargetMode="External"/><Relationship Id="rId7" Type="http://schemas.openxmlformats.org/officeDocument/2006/relationships/hyperlink" Target="https://abibliamindenkie.hu/uj/EPH/6#16" TargetMode="External"/><Relationship Id="rId2" Type="http://schemas.openxmlformats.org/officeDocument/2006/relationships/hyperlink" Target="https://abibliamindenkie.hu/uj/EPH/6#1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abibliamindenkie.hu/uj/EPH/6#15" TargetMode="External"/><Relationship Id="rId5" Type="http://schemas.openxmlformats.org/officeDocument/2006/relationships/hyperlink" Target="https://abibliamindenkie.hu/uj/EPH/6#14" TargetMode="External"/><Relationship Id="rId4" Type="http://schemas.openxmlformats.org/officeDocument/2006/relationships/hyperlink" Target="https://abibliamindenkie.hu/uj/EPH/6#13" TargetMode="External"/><Relationship Id="rId9" Type="http://schemas.openxmlformats.org/officeDocument/2006/relationships/hyperlink" Target="https://abibliamindenkie.hu/uj/EPH/6#18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bibliamindenkie.hu/uj/JHN/3#18" TargetMode="External"/><Relationship Id="rId2" Type="http://schemas.openxmlformats.org/officeDocument/2006/relationships/hyperlink" Target="https://abibliamindenkie.hu/uj/JHN/3#17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9DEE29-5802-2660-5FBE-27176C96DE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Isten fegyverzete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2E01F2A-1AA6-4667-F15E-C1EC4BA552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Igazságosság/megigazulás páncélja</a:t>
            </a:r>
          </a:p>
        </p:txBody>
      </p:sp>
    </p:spTree>
    <p:extLst>
      <p:ext uri="{BB962C8B-B14F-4D97-AF65-F5344CB8AC3E}">
        <p14:creationId xmlns:p14="http://schemas.microsoft.com/office/powerpoint/2010/main" val="4094286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14451619-6311-B21A-E003-F32E512C3218}"/>
              </a:ext>
            </a:extLst>
          </p:cNvPr>
          <p:cNvSpPr txBox="1"/>
          <p:nvPr/>
        </p:nvSpPr>
        <p:spPr>
          <a:xfrm>
            <a:off x="462116" y="1140542"/>
            <a:ext cx="1126776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„</a:t>
            </a:r>
            <a:r>
              <a:rPr lang="hu-HU" sz="2400" u="sng" dirty="0">
                <a:solidFill>
                  <a:srgbClr val="467886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10 </a:t>
            </a:r>
            <a:r>
              <a:rPr lang="hu-H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Végül pedig: erősödjetek meg az Úrban és az ő hatalmas erejében. </a:t>
            </a:r>
            <a:r>
              <a:rPr lang="hu-HU" sz="2400" u="sng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11</a:t>
            </a:r>
            <a:r>
              <a:rPr lang="hu-H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Öltsétek magatokra Isten fegyverzetét, hogy megállhassatok az ördög mesterkedéseivel szemben. </a:t>
            </a:r>
            <a:r>
              <a:rPr lang="hu-HU" sz="2400" u="sng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12</a:t>
            </a:r>
            <a:r>
              <a:rPr lang="hu-H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Mert mi nem test és vér ellen harcolunk, hanem erők és hatalmak ellen, a sötétség világának urai és a gonoszság lelkei ellen, amelyek a mennyei magasságban vannak. </a:t>
            </a:r>
            <a:r>
              <a:rPr lang="hu-HU" sz="2400" u="sng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13</a:t>
            </a:r>
            <a:r>
              <a:rPr lang="hu-H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Éppen ezért vegyétek fel Isten fegyverzetét, hogy ellenállhassatok a gonosz napon, és mindent leküzdve megállhassatok. </a:t>
            </a:r>
            <a:r>
              <a:rPr lang="hu-HU" sz="2400" u="sng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5"/>
              </a:rPr>
              <a:t>14</a:t>
            </a:r>
            <a:r>
              <a:rPr lang="hu-H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Álljatok meg tehát, felövezve derekatokat igazságszeretettel, </a:t>
            </a:r>
            <a:r>
              <a:rPr lang="hu-HU" sz="24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és magatokra öltve a megigazulás páncélját</a:t>
            </a:r>
            <a:r>
              <a:rPr lang="hu-H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 </a:t>
            </a:r>
            <a:r>
              <a:rPr lang="hu-HU" sz="2400" u="sng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6"/>
              </a:rPr>
              <a:t>15</a:t>
            </a:r>
            <a:r>
              <a:rPr lang="hu-H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sarut húzva lábatokra, készen a békesség evangéliuma hirdetésére.</a:t>
            </a:r>
            <a:r>
              <a:rPr lang="hu-HU" sz="2400" u="sng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7"/>
              </a:rPr>
              <a:t>16</a:t>
            </a:r>
            <a:r>
              <a:rPr lang="hu-H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Vegyétek fel mindezekhez a hit pajzsát, amellyel kiolthatjátok a gonosznak minden tüzes nyilát. </a:t>
            </a:r>
            <a:r>
              <a:rPr lang="hu-HU" sz="2400" u="sng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8"/>
              </a:rPr>
              <a:t>17</a:t>
            </a:r>
            <a:r>
              <a:rPr lang="hu-H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Vegyétek fel az üdvösség sisakját is, és a Lélek kardját, amely Isten beszéde. </a:t>
            </a:r>
            <a:r>
              <a:rPr lang="hu-HU" sz="2400" u="sng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9"/>
              </a:rPr>
              <a:t>18</a:t>
            </a:r>
            <a:r>
              <a:rPr lang="hu-H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Minden imádságotokban és könyörgésetekben imádkozzatok mindenkor a Lélek által, és legyetek </a:t>
            </a:r>
            <a:r>
              <a:rPr lang="hu-HU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éberek</a:t>
            </a:r>
            <a:r>
              <a:rPr lang="hu-H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teljes állhatatossággal könyörögve valamennyi szentért”</a:t>
            </a:r>
            <a:endParaRPr lang="hu-HU" sz="2400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B0261725-A153-9DA8-608C-410113051540}"/>
              </a:ext>
            </a:extLst>
          </p:cNvPr>
          <p:cNvSpPr txBox="1"/>
          <p:nvPr/>
        </p:nvSpPr>
        <p:spPr>
          <a:xfrm>
            <a:off x="4659549" y="357023"/>
            <a:ext cx="28729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Efézus</a:t>
            </a:r>
            <a:r>
              <a:rPr lang="hu-HU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6,10-18.</a:t>
            </a:r>
            <a:endParaRPr lang="hu-HU" sz="3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31008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C8A30159-CC0B-34F1-824F-3C5108A579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681" t="45592" r="37735" b="24874"/>
          <a:stretch/>
        </p:blipFill>
        <p:spPr>
          <a:xfrm>
            <a:off x="805218" y="1221918"/>
            <a:ext cx="5456904" cy="4087717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729F534E-2792-6442-7796-67102CA347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413" t="15070" r="37360"/>
          <a:stretch/>
        </p:blipFill>
        <p:spPr>
          <a:xfrm>
            <a:off x="6731423" y="276384"/>
            <a:ext cx="4561952" cy="5824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212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D3C3D190-1EFA-66BA-6291-A0FA68083080}"/>
              </a:ext>
            </a:extLst>
          </p:cNvPr>
          <p:cNvSpPr txBox="1"/>
          <p:nvPr/>
        </p:nvSpPr>
        <p:spPr>
          <a:xfrm>
            <a:off x="402527" y="470300"/>
            <a:ext cx="36805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Az </a:t>
            </a:r>
            <a:r>
              <a:rPr lang="hu-HU" sz="320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Igazlelkűség</a:t>
            </a:r>
            <a:r>
              <a:rPr lang="hu-HU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öve.</a:t>
            </a:r>
            <a:endParaRPr lang="hu-HU" sz="3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CBE72A95-9B24-6D93-9694-97797810381C}"/>
              </a:ext>
            </a:extLst>
          </p:cNvPr>
          <p:cNvSpPr txBox="1"/>
          <p:nvPr/>
        </p:nvSpPr>
        <p:spPr>
          <a:xfrm>
            <a:off x="550606" y="2005781"/>
            <a:ext cx="1126776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3200" dirty="0"/>
              <a:t>Készség a cselekvésre, Isten szolgálatára.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3200" dirty="0"/>
              <a:t>Készen a haza indulásra – Jézus visszajövetelének várása.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3200" dirty="0"/>
              <a:t>Az öv mint az igazság amivel, körül övezzük magunkat.			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3200" dirty="0"/>
              <a:t>Az </a:t>
            </a:r>
            <a:r>
              <a:rPr lang="hu-HU" sz="3200" dirty="0" err="1"/>
              <a:t>igazlelküség</a:t>
            </a:r>
            <a:r>
              <a:rPr lang="hu-HU" sz="3200" dirty="0"/>
              <a:t>, a tiszta-”jó” lelkiismeret szerepe.</a:t>
            </a:r>
          </a:p>
        </p:txBody>
      </p:sp>
    </p:spTree>
    <p:extLst>
      <p:ext uri="{BB962C8B-B14F-4D97-AF65-F5344CB8AC3E}">
        <p14:creationId xmlns:p14="http://schemas.microsoft.com/office/powerpoint/2010/main" val="888420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1EF914E4-56EC-0226-6705-EFA52B795B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233" t="23799" r="42308" b="37921"/>
          <a:stretch/>
        </p:blipFill>
        <p:spPr>
          <a:xfrm>
            <a:off x="7691381" y="186813"/>
            <a:ext cx="4303973" cy="3105842"/>
          </a:xfrm>
          <a:prstGeom prst="rect">
            <a:avLst/>
          </a:prstGeom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01B98AE9-5248-C7B7-5F51-FB55286F8199}"/>
              </a:ext>
            </a:extLst>
          </p:cNvPr>
          <p:cNvSpPr txBox="1"/>
          <p:nvPr/>
        </p:nvSpPr>
        <p:spPr>
          <a:xfrm>
            <a:off x="333701" y="666946"/>
            <a:ext cx="65411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megigazulás / az igazság páncélja!</a:t>
            </a:r>
            <a:endParaRPr lang="hu-HU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C289C55B-0F51-3453-4BC9-BA85BEFE844C}"/>
              </a:ext>
            </a:extLst>
          </p:cNvPr>
          <p:cNvSpPr txBox="1"/>
          <p:nvPr/>
        </p:nvSpPr>
        <p:spPr>
          <a:xfrm>
            <a:off x="462445" y="1333552"/>
            <a:ext cx="49652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A páncél célja, a szív megvédése!</a:t>
            </a:r>
            <a:br>
              <a:rPr lang="hu-HU" dirty="0"/>
            </a:br>
            <a:endParaRPr lang="hu-HU" dirty="0"/>
          </a:p>
          <a:p>
            <a:r>
              <a:rPr lang="hu-HU" i="1" dirty="0"/>
              <a:t>Példabeszédek 4,23.</a:t>
            </a:r>
            <a:br>
              <a:rPr lang="hu-HU" i="1" dirty="0"/>
            </a:br>
            <a:r>
              <a:rPr lang="hu-HU" i="1" dirty="0"/>
              <a:t>„Minden féltett dolognál jobban őrizd meg szívedet, mert abból indul ki minden élet”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2F85DC30-60EB-058B-5332-E7AA7520626F}"/>
              </a:ext>
            </a:extLst>
          </p:cNvPr>
          <p:cNvSpPr txBox="1"/>
          <p:nvPr/>
        </p:nvSpPr>
        <p:spPr>
          <a:xfrm>
            <a:off x="462445" y="5201282"/>
            <a:ext cx="56010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Zsoltárok 62,2.</a:t>
            </a:r>
            <a:br>
              <a:rPr lang="hu-HU" dirty="0"/>
            </a:br>
            <a:r>
              <a:rPr lang="hu-HU" dirty="0"/>
              <a:t>„Csak Istennél csendesül el lelkem, tőle kapok segítséget.”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272B62DC-A438-5E41-870B-DC88459FCB6A}"/>
              </a:ext>
            </a:extLst>
          </p:cNvPr>
          <p:cNvSpPr txBox="1"/>
          <p:nvPr/>
        </p:nvSpPr>
        <p:spPr>
          <a:xfrm>
            <a:off x="462445" y="3292654"/>
            <a:ext cx="1013918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Prédikátor 2,22-23. </a:t>
            </a:r>
            <a:br>
              <a:rPr lang="hu-HU" dirty="0"/>
            </a:br>
            <a:r>
              <a:rPr lang="hu-HU" dirty="0"/>
              <a:t>„Mert mi jut az embernek </a:t>
            </a:r>
            <a:r>
              <a:rPr lang="hu-HU" dirty="0" err="1"/>
              <a:t>mindabból</a:t>
            </a:r>
            <a:r>
              <a:rPr lang="hu-HU" dirty="0"/>
              <a:t>, amit fáradsággal és teljes odaadással szerzett a nap alatt,  </a:t>
            </a:r>
          </a:p>
          <a:p>
            <a:r>
              <a:rPr lang="hu-HU" dirty="0"/>
              <a:t>hiszen mindennap fájdalom és bosszúság gyötri, és </a:t>
            </a:r>
            <a:r>
              <a:rPr lang="hu-HU" dirty="0">
                <a:solidFill>
                  <a:schemeClr val="accent2">
                    <a:lumMod val="50000"/>
                  </a:schemeClr>
                </a:solidFill>
              </a:rPr>
              <a:t>még éjjel sincs nyugta szívének</a:t>
            </a:r>
            <a:r>
              <a:rPr lang="hu-HU" dirty="0"/>
              <a:t>?! Ez is hiábavalóság!”</a:t>
            </a:r>
          </a:p>
          <a:p>
            <a:endParaRPr lang="hu-HU" dirty="0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324B2EA6-3652-4631-9EBA-B04EEC082AA4}"/>
              </a:ext>
            </a:extLst>
          </p:cNvPr>
          <p:cNvSpPr txBox="1"/>
          <p:nvPr/>
        </p:nvSpPr>
        <p:spPr>
          <a:xfrm>
            <a:off x="462445" y="4492983"/>
            <a:ext cx="5427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II. Mózes 15,26 részlet: „én, az Úr vagyok a te gyógyítód”</a:t>
            </a:r>
          </a:p>
        </p:txBody>
      </p:sp>
    </p:spTree>
    <p:extLst>
      <p:ext uri="{BB962C8B-B14F-4D97-AF65-F5344CB8AC3E}">
        <p14:creationId xmlns:p14="http://schemas.microsoft.com/office/powerpoint/2010/main" val="1225201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CBA1E1BB-7AE4-88BA-07C5-66A8607B6040}"/>
              </a:ext>
            </a:extLst>
          </p:cNvPr>
          <p:cNvSpPr txBox="1"/>
          <p:nvPr/>
        </p:nvSpPr>
        <p:spPr>
          <a:xfrm>
            <a:off x="333701" y="666946"/>
            <a:ext cx="44520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megigazulás páncélja!</a:t>
            </a:r>
            <a:endParaRPr lang="hu-HU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872032CD-899F-1C8D-16FF-FD38290DB000}"/>
              </a:ext>
            </a:extLst>
          </p:cNvPr>
          <p:cNvSpPr txBox="1"/>
          <p:nvPr/>
        </p:nvSpPr>
        <p:spPr>
          <a:xfrm>
            <a:off x="432622" y="1766525"/>
            <a:ext cx="59386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hu-HU" sz="2800" dirty="0"/>
              <a:t>Isten feltétlen szeretete és </a:t>
            </a:r>
            <a:br>
              <a:rPr lang="hu-HU" sz="2800" dirty="0"/>
            </a:br>
            <a:r>
              <a:rPr lang="hu-HU" sz="2800" dirty="0"/>
              <a:t>Isten békessége.</a:t>
            </a:r>
          </a:p>
          <a:p>
            <a:pPr marL="342900" indent="-342900">
              <a:buAutoNum type="arabicPeriod"/>
            </a:pPr>
            <a:r>
              <a:rPr lang="hu-HU" sz="2800" dirty="0"/>
              <a:t>Jézus Krisztus bűntől megtisztító vére, </a:t>
            </a:r>
            <a:br>
              <a:rPr lang="hu-HU" sz="2800" dirty="0"/>
            </a:br>
            <a:r>
              <a:rPr lang="hu-HU" sz="2800" dirty="0"/>
              <a:t>Jézus Krisztus győzelme.</a:t>
            </a:r>
          </a:p>
          <a:p>
            <a:pPr marL="342900" indent="-342900">
              <a:buAutoNum type="arabicPeriod"/>
            </a:pPr>
            <a:r>
              <a:rPr lang="hu-HU" sz="2800" dirty="0"/>
              <a:t>Az Atyai ház áldása.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7FFA35CC-0C37-F824-0842-45ED8DAC9C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710" t="36129" r="31602" b="18423"/>
          <a:stretch/>
        </p:blipFill>
        <p:spPr>
          <a:xfrm>
            <a:off x="6371302" y="1327354"/>
            <a:ext cx="5456905" cy="311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286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81C38225-C54C-258A-4685-254BF84D6D2A}"/>
              </a:ext>
            </a:extLst>
          </p:cNvPr>
          <p:cNvSpPr txBox="1"/>
          <p:nvPr/>
        </p:nvSpPr>
        <p:spPr>
          <a:xfrm>
            <a:off x="333701" y="666946"/>
            <a:ext cx="65411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megigazulás / az igazság páncélja!</a:t>
            </a:r>
            <a:endParaRPr lang="hu-HU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A3DC32F7-D0EF-060E-36A7-7426C8AA83B0}"/>
              </a:ext>
            </a:extLst>
          </p:cNvPr>
          <p:cNvSpPr txBox="1"/>
          <p:nvPr/>
        </p:nvSpPr>
        <p:spPr>
          <a:xfrm>
            <a:off x="894734" y="126433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hu-HU" sz="1800" dirty="0"/>
              <a:t>Isten feltétlen szeretete és Isten békessége.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C00D30F0-F654-B3CF-80E7-E3ED185670C3}"/>
              </a:ext>
            </a:extLst>
          </p:cNvPr>
          <p:cNvSpPr txBox="1"/>
          <p:nvPr/>
        </p:nvSpPr>
        <p:spPr>
          <a:xfrm>
            <a:off x="894734" y="1789471"/>
            <a:ext cx="91578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Jeremiás 31,3. </a:t>
            </a:r>
            <a:br>
              <a:rPr lang="hu-HU" dirty="0"/>
            </a:br>
            <a:r>
              <a:rPr lang="hu-HU" dirty="0"/>
              <a:t>„mert örökkévaló szeretettel szerettelek téged, azért terjesztettem reád az én irgalmasságomat”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67139945-5423-42ED-6833-1D5ACA738B83}"/>
              </a:ext>
            </a:extLst>
          </p:cNvPr>
          <p:cNvSpPr txBox="1"/>
          <p:nvPr/>
        </p:nvSpPr>
        <p:spPr>
          <a:xfrm>
            <a:off x="894734" y="4670335"/>
            <a:ext cx="85385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Filippi 4,7.</a:t>
            </a:r>
            <a:br>
              <a:rPr lang="hu-HU" dirty="0"/>
            </a:br>
            <a:r>
              <a:rPr lang="hu-HU" dirty="0"/>
              <a:t>„És az Istennek békessége, mely minden értelmet felül halad, </a:t>
            </a:r>
            <a:r>
              <a:rPr lang="hu-HU" dirty="0">
                <a:solidFill>
                  <a:srgbClr val="FF0000"/>
                </a:solidFill>
              </a:rPr>
              <a:t>meg fogja őrizni szíveiteket </a:t>
            </a:r>
            <a:br>
              <a:rPr lang="hu-HU" dirty="0"/>
            </a:br>
            <a:r>
              <a:rPr lang="hu-HU" dirty="0"/>
              <a:t>és gondolataitokat a Krisztus Jézusban. „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12F0A5BC-0E42-D5CA-13CE-C3482D641EAC}"/>
              </a:ext>
            </a:extLst>
          </p:cNvPr>
          <p:cNvSpPr txBox="1"/>
          <p:nvPr/>
        </p:nvSpPr>
        <p:spPr>
          <a:xfrm>
            <a:off x="894734" y="2989799"/>
            <a:ext cx="5919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err="1"/>
              <a:t>Efézus</a:t>
            </a:r>
            <a:r>
              <a:rPr lang="hu-HU" dirty="0"/>
              <a:t> 2,10. „Mert az ő alkotása vagyunk, </a:t>
            </a:r>
            <a:r>
              <a:rPr lang="hu-HU" dirty="0" err="1"/>
              <a:t>teremtetvén</a:t>
            </a:r>
            <a:r>
              <a:rPr lang="hu-HU" dirty="0"/>
              <a:t> általa”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C71D10F3-0CC1-484E-8E8A-1BFA50F46460}"/>
              </a:ext>
            </a:extLst>
          </p:cNvPr>
          <p:cNvSpPr txBox="1"/>
          <p:nvPr/>
        </p:nvSpPr>
        <p:spPr>
          <a:xfrm>
            <a:off x="880739" y="3848425"/>
            <a:ext cx="10157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Zsoltárok 50,15. ”Hívj segítségül engem a nyomorúság idején! Én </a:t>
            </a:r>
            <a:r>
              <a:rPr lang="hu-HU" dirty="0" err="1"/>
              <a:t>megszabadítlak</a:t>
            </a:r>
            <a:r>
              <a:rPr lang="hu-HU" dirty="0"/>
              <a:t>, és te dicsőítesz engem. „</a:t>
            </a:r>
          </a:p>
        </p:txBody>
      </p:sp>
    </p:spTree>
    <p:extLst>
      <p:ext uri="{BB962C8B-B14F-4D97-AF65-F5344CB8AC3E}">
        <p14:creationId xmlns:p14="http://schemas.microsoft.com/office/powerpoint/2010/main" val="3532693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1EF89BF6-A045-7195-BB3C-9632622024CA}"/>
              </a:ext>
            </a:extLst>
          </p:cNvPr>
          <p:cNvSpPr txBox="1"/>
          <p:nvPr/>
        </p:nvSpPr>
        <p:spPr>
          <a:xfrm>
            <a:off x="333701" y="666946"/>
            <a:ext cx="65411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megigazulás / az igazság páncélja!</a:t>
            </a:r>
            <a:endParaRPr lang="hu-HU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8E44B99E-9ABC-7297-C2C9-3376C5027FAE}"/>
              </a:ext>
            </a:extLst>
          </p:cNvPr>
          <p:cNvSpPr txBox="1"/>
          <p:nvPr/>
        </p:nvSpPr>
        <p:spPr>
          <a:xfrm>
            <a:off x="943895" y="1172185"/>
            <a:ext cx="64623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800" dirty="0"/>
              <a:t>2.    Jézus Krisztus bűntől megtisztító vére, Jézus Krisztus győzelme.</a:t>
            </a:r>
          </a:p>
          <a:p>
            <a:endParaRPr lang="hu-HU" sz="1800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862389CE-BCE2-4A23-4A00-A6E8956E2DB5}"/>
              </a:ext>
            </a:extLst>
          </p:cNvPr>
          <p:cNvSpPr txBox="1"/>
          <p:nvPr/>
        </p:nvSpPr>
        <p:spPr>
          <a:xfrm>
            <a:off x="463079" y="1674674"/>
            <a:ext cx="1126584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János 3,16-18.</a:t>
            </a:r>
            <a:br>
              <a:rPr lang="hu-HU" dirty="0"/>
            </a:br>
            <a:r>
              <a:rPr lang="hu-HU" dirty="0"/>
              <a:t>„Mert úgy szerette Isten a világot, hogy egyszülött Fiát adta, hogy aki hisz őbenne, el ne vesszen, hanem örök élete </a:t>
            </a:r>
            <a:br>
              <a:rPr lang="hu-HU" dirty="0"/>
            </a:br>
            <a:r>
              <a:rPr lang="hu-HU" dirty="0"/>
              <a:t>legyen. </a:t>
            </a:r>
            <a:r>
              <a:rPr lang="hu-HU" dirty="0">
                <a:hlinkClick r:id="rId2"/>
              </a:rPr>
              <a:t>17</a:t>
            </a:r>
            <a:r>
              <a:rPr lang="hu-HU" dirty="0"/>
              <a:t> Mert Isten nem azért küldte el a Fiút a világba, hogy elítélje a világot, hanem hogy üdvözüljön a világ általa. </a:t>
            </a:r>
          </a:p>
          <a:p>
            <a:r>
              <a:rPr lang="hu-HU" dirty="0">
                <a:hlinkClick r:id="rId3"/>
              </a:rPr>
              <a:t>18</a:t>
            </a:r>
            <a:r>
              <a:rPr lang="hu-HU" dirty="0"/>
              <a:t> Aki hisz őbenne, az nem jut ítéletre, aki pedig nem hisz, már ítélet alatt van, mert nem hitt </a:t>
            </a:r>
            <a:br>
              <a:rPr lang="hu-HU" dirty="0"/>
            </a:br>
            <a:r>
              <a:rPr lang="hu-HU" dirty="0"/>
              <a:t>Isten egyszülött Fiának nevében. „</a:t>
            </a:r>
          </a:p>
          <a:p>
            <a:endParaRPr lang="hu-HU" dirty="0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8CA733D1-5E3A-00D4-2783-84ADB8066310}"/>
              </a:ext>
            </a:extLst>
          </p:cNvPr>
          <p:cNvSpPr txBox="1"/>
          <p:nvPr/>
        </p:nvSpPr>
        <p:spPr>
          <a:xfrm>
            <a:off x="463079" y="3265834"/>
            <a:ext cx="6331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I. János 1,7 r.   „az ő Fiának vére megtisztít minket minden bűntől.”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9572B0AC-E7E9-0E58-FCE1-EE73F53179A1}"/>
              </a:ext>
            </a:extLst>
          </p:cNvPr>
          <p:cNvSpPr txBox="1"/>
          <p:nvPr/>
        </p:nvSpPr>
        <p:spPr>
          <a:xfrm>
            <a:off x="463079" y="4208487"/>
            <a:ext cx="770627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I. </a:t>
            </a:r>
            <a:r>
              <a:rPr lang="hu-HU" dirty="0" err="1"/>
              <a:t>Korinthus</a:t>
            </a:r>
            <a:r>
              <a:rPr lang="hu-HU" dirty="0"/>
              <a:t> 15, 54b-57.</a:t>
            </a:r>
            <a:br>
              <a:rPr lang="hu-HU" dirty="0"/>
            </a:br>
            <a:r>
              <a:rPr lang="hu-HU" dirty="0"/>
              <a:t>„Teljes a diadal a halál fölött! Halál, hol a te diadalod? Halál, hol a te fullánkod?” </a:t>
            </a:r>
          </a:p>
          <a:p>
            <a:r>
              <a:rPr lang="hu-HU" dirty="0"/>
              <a:t>A halál fullánkja a bűn, a bűn ereje pedig a törvény. De hála legyen Istennek, </a:t>
            </a:r>
            <a:br>
              <a:rPr lang="hu-HU" dirty="0"/>
            </a:br>
            <a:r>
              <a:rPr lang="hu-HU" dirty="0"/>
              <a:t>aki a diadalt adja nekünk a mi Urunk Jézus Krisztus által!”</a:t>
            </a:r>
          </a:p>
          <a:p>
            <a:endParaRPr lang="hu-HU" dirty="0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C1DC8480-CA66-A9AB-259B-D0B4F97F04D2}"/>
              </a:ext>
            </a:extLst>
          </p:cNvPr>
          <p:cNvSpPr txBox="1"/>
          <p:nvPr/>
        </p:nvSpPr>
        <p:spPr>
          <a:xfrm>
            <a:off x="463079" y="3737160"/>
            <a:ext cx="5314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I. </a:t>
            </a:r>
            <a:r>
              <a:rPr lang="hu-HU" dirty="0" err="1"/>
              <a:t>Korinthus</a:t>
            </a:r>
            <a:r>
              <a:rPr lang="hu-HU" dirty="0"/>
              <a:t> 15,3 r.   „Krisztus meghalt a mi bűneinkért”</a:t>
            </a:r>
          </a:p>
        </p:txBody>
      </p:sp>
    </p:spTree>
    <p:extLst>
      <p:ext uri="{BB962C8B-B14F-4D97-AF65-F5344CB8AC3E}">
        <p14:creationId xmlns:p14="http://schemas.microsoft.com/office/powerpoint/2010/main" val="39818605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93EF1AD4-EA9B-F062-1955-56A7C933BE03}"/>
              </a:ext>
            </a:extLst>
          </p:cNvPr>
          <p:cNvSpPr txBox="1"/>
          <p:nvPr/>
        </p:nvSpPr>
        <p:spPr>
          <a:xfrm>
            <a:off x="333701" y="666946"/>
            <a:ext cx="65411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megigazulás / az igazság páncélja!</a:t>
            </a:r>
            <a:endParaRPr lang="hu-HU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228EBE88-95A3-38B0-FC7C-84E3B3E5A2B3}"/>
              </a:ext>
            </a:extLst>
          </p:cNvPr>
          <p:cNvSpPr txBox="1"/>
          <p:nvPr/>
        </p:nvSpPr>
        <p:spPr>
          <a:xfrm>
            <a:off x="943896" y="117218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800" dirty="0"/>
              <a:t>3.	Az Atyai ház áldása.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2944914B-0ED5-925B-C6B7-310E4A57E5D2}"/>
              </a:ext>
            </a:extLst>
          </p:cNvPr>
          <p:cNvSpPr txBox="1"/>
          <p:nvPr/>
        </p:nvSpPr>
        <p:spPr>
          <a:xfrm>
            <a:off x="629265" y="1756960"/>
            <a:ext cx="857087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err="1"/>
              <a:t>Efézus</a:t>
            </a:r>
            <a:r>
              <a:rPr lang="hu-HU" dirty="0"/>
              <a:t> 2,18-19 részlet.</a:t>
            </a:r>
            <a:br>
              <a:rPr lang="hu-HU" dirty="0"/>
            </a:br>
            <a:r>
              <a:rPr lang="hu-HU" dirty="0"/>
              <a:t>„Mert általa </a:t>
            </a:r>
            <a:r>
              <a:rPr lang="hu-HU" dirty="0">
                <a:solidFill>
                  <a:srgbClr val="FF0000"/>
                </a:solidFill>
              </a:rPr>
              <a:t>van szabad utunk </a:t>
            </a:r>
            <a:r>
              <a:rPr lang="hu-HU" dirty="0"/>
              <a:t>mindkettőnknek egy Lélekben </a:t>
            </a:r>
            <a:r>
              <a:rPr lang="hu-HU" dirty="0">
                <a:solidFill>
                  <a:srgbClr val="FF0000"/>
                </a:solidFill>
              </a:rPr>
              <a:t>az Atyához</a:t>
            </a:r>
            <a:r>
              <a:rPr lang="hu-HU" dirty="0"/>
              <a:t>. </a:t>
            </a:r>
            <a:br>
              <a:rPr lang="hu-HU" dirty="0"/>
            </a:br>
            <a:r>
              <a:rPr lang="hu-HU" dirty="0"/>
              <a:t>Ezért tehát nem vagytok többé idegenek és jövevények, hanem polgártársai a szenteknek </a:t>
            </a:r>
            <a:br>
              <a:rPr lang="hu-HU" dirty="0"/>
            </a:br>
            <a:r>
              <a:rPr lang="hu-HU" dirty="0"/>
              <a:t>és </a:t>
            </a:r>
            <a:r>
              <a:rPr lang="hu-HU" dirty="0">
                <a:solidFill>
                  <a:srgbClr val="FF0000"/>
                </a:solidFill>
              </a:rPr>
              <a:t>háza népe Istennek</a:t>
            </a:r>
            <a:r>
              <a:rPr lang="hu-HU" dirty="0"/>
              <a:t>”</a:t>
            </a:r>
          </a:p>
          <a:p>
            <a:endParaRPr lang="hu-HU" dirty="0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11E43F8F-D498-8687-386A-7D1335050E29}"/>
              </a:ext>
            </a:extLst>
          </p:cNvPr>
          <p:cNvSpPr txBox="1"/>
          <p:nvPr/>
        </p:nvSpPr>
        <p:spPr>
          <a:xfrm>
            <a:off x="629265" y="3202333"/>
            <a:ext cx="11157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I. </a:t>
            </a:r>
            <a:r>
              <a:rPr lang="hu-HU" dirty="0" err="1"/>
              <a:t>Korinthus</a:t>
            </a:r>
            <a:r>
              <a:rPr lang="hu-HU" dirty="0"/>
              <a:t> 2,9 </a:t>
            </a:r>
            <a:r>
              <a:rPr lang="hu-HU" dirty="0" err="1"/>
              <a:t>b.</a:t>
            </a:r>
            <a:br>
              <a:rPr lang="hu-HU" dirty="0"/>
            </a:br>
            <a:r>
              <a:rPr lang="hu-HU" dirty="0"/>
              <a:t>„Amiket szem nem látott, fül nem hallott, és embernek szíve meg se gondolt, amiket Isten készített az őt szeretőknek.”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34F649A2-B187-1D65-8868-FB3912C87CC5}"/>
              </a:ext>
            </a:extLst>
          </p:cNvPr>
          <p:cNvSpPr txBox="1"/>
          <p:nvPr/>
        </p:nvSpPr>
        <p:spPr>
          <a:xfrm>
            <a:off x="661389" y="4370707"/>
            <a:ext cx="97839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Zsidó 4,16.</a:t>
            </a:r>
            <a:br>
              <a:rPr lang="hu-HU" dirty="0"/>
            </a:br>
            <a:r>
              <a:rPr lang="hu-HU" dirty="0"/>
              <a:t>„Járuljunk azért bizodalommal a kegyelem királyi székéhez, hogy irgalmasságot nyerjünk, és kegyelmet </a:t>
            </a:r>
            <a:br>
              <a:rPr lang="hu-HU" dirty="0"/>
            </a:br>
            <a:r>
              <a:rPr lang="hu-HU" dirty="0"/>
              <a:t>találjunk alkalmas időben való segítségül!”</a:t>
            </a:r>
          </a:p>
        </p:txBody>
      </p:sp>
    </p:spTree>
    <p:extLst>
      <p:ext uri="{BB962C8B-B14F-4D97-AF65-F5344CB8AC3E}">
        <p14:creationId xmlns:p14="http://schemas.microsoft.com/office/powerpoint/2010/main" val="3022986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FFCBB18A-4060-2CBF-4535-73413E4584AC}"/>
              </a:ext>
            </a:extLst>
          </p:cNvPr>
          <p:cNvSpPr txBox="1"/>
          <p:nvPr/>
        </p:nvSpPr>
        <p:spPr>
          <a:xfrm>
            <a:off x="2243859" y="450636"/>
            <a:ext cx="770428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Felveszem Isten fegyverzetét? </a:t>
            </a:r>
            <a:br>
              <a:rPr lang="hu-HU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hu-HU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Az Ő követője vagyok?</a:t>
            </a:r>
            <a:br>
              <a:rPr lang="hu-HU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hu-HU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Hogyan tisztelem a Királyt, Jézus Krisztust?</a:t>
            </a:r>
            <a:endParaRPr lang="hu-HU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371FC04D-A6B1-7C6A-4FF2-048A5D9C1FCD}"/>
              </a:ext>
            </a:extLst>
          </p:cNvPr>
          <p:cNvSpPr txBox="1"/>
          <p:nvPr/>
        </p:nvSpPr>
        <p:spPr>
          <a:xfrm>
            <a:off x="570271" y="2507226"/>
            <a:ext cx="449789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Máté 2,2.</a:t>
            </a:r>
            <a:br>
              <a:rPr lang="hu-HU" dirty="0"/>
            </a:br>
            <a:r>
              <a:rPr lang="hu-HU" dirty="0"/>
              <a:t>”Hol van </a:t>
            </a:r>
            <a:r>
              <a:rPr lang="hu-HU" dirty="0">
                <a:solidFill>
                  <a:srgbClr val="C00000"/>
                </a:solidFill>
              </a:rPr>
              <a:t>a zsidók királya</a:t>
            </a:r>
            <a:r>
              <a:rPr lang="hu-HU" dirty="0"/>
              <a:t>, aki megszületett? </a:t>
            </a:r>
            <a:br>
              <a:rPr lang="hu-HU" dirty="0"/>
            </a:br>
            <a:r>
              <a:rPr lang="hu-HU" dirty="0"/>
              <a:t>Mert láttuk az ő csillagát napkeleten, és </a:t>
            </a:r>
            <a:br>
              <a:rPr lang="hu-HU" dirty="0"/>
            </a:br>
            <a:r>
              <a:rPr lang="hu-HU" dirty="0"/>
              <a:t>azért jöttünk, hogy </a:t>
            </a:r>
            <a:r>
              <a:rPr lang="hu-HU" dirty="0">
                <a:solidFill>
                  <a:srgbClr val="C00000"/>
                </a:solidFill>
              </a:rPr>
              <a:t>tisztességet tegyünk néki</a:t>
            </a:r>
            <a:r>
              <a:rPr lang="hu-HU" dirty="0"/>
              <a:t>.”</a:t>
            </a:r>
            <a:br>
              <a:rPr lang="hu-HU" dirty="0"/>
            </a:br>
            <a:br>
              <a:rPr lang="hu-HU" dirty="0"/>
            </a:br>
            <a:r>
              <a:rPr lang="hu-HU" dirty="0"/>
              <a:t>Máté 2,11.</a:t>
            </a:r>
            <a:br>
              <a:rPr lang="hu-HU" dirty="0"/>
            </a:br>
            <a:r>
              <a:rPr lang="hu-HU" dirty="0"/>
              <a:t>„</a:t>
            </a:r>
            <a:r>
              <a:rPr lang="hu-HU" dirty="0" err="1">
                <a:solidFill>
                  <a:srgbClr val="FF0000"/>
                </a:solidFill>
              </a:rPr>
              <a:t>leborulván</a:t>
            </a:r>
            <a:r>
              <a:rPr lang="hu-HU" dirty="0">
                <a:solidFill>
                  <a:srgbClr val="FF0000"/>
                </a:solidFill>
              </a:rPr>
              <a:t>, tisztességet tettek neki, </a:t>
            </a:r>
            <a:r>
              <a:rPr lang="hu-HU" dirty="0"/>
              <a:t>és </a:t>
            </a:r>
            <a:br>
              <a:rPr lang="hu-HU" dirty="0"/>
            </a:br>
            <a:r>
              <a:rPr lang="hu-HU" dirty="0"/>
              <a:t>kincseiket </a:t>
            </a:r>
            <a:r>
              <a:rPr lang="hu-HU" dirty="0" err="1"/>
              <a:t>kitárván</a:t>
            </a:r>
            <a:r>
              <a:rPr lang="hu-HU" dirty="0"/>
              <a:t>, ajándékokat adtak neki”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E0807B54-92C3-EBB1-3E95-5E4532307FD3}"/>
              </a:ext>
            </a:extLst>
          </p:cNvPr>
          <p:cNvSpPr txBox="1"/>
          <p:nvPr/>
        </p:nvSpPr>
        <p:spPr>
          <a:xfrm>
            <a:off x="5724211" y="2507226"/>
            <a:ext cx="613212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Márk 15,16.</a:t>
            </a:r>
            <a:br>
              <a:rPr lang="hu-HU" dirty="0"/>
            </a:br>
            <a:r>
              <a:rPr lang="hu-HU" dirty="0"/>
              <a:t>„A vitézek pedig elvitték őt …, és összehívták az egész csapatot. </a:t>
            </a:r>
            <a:br>
              <a:rPr lang="hu-HU" dirty="0"/>
            </a:br>
            <a:r>
              <a:rPr lang="hu-HU" dirty="0"/>
              <a:t>És bíborba öltöztették őt, és tövisből font koszorút tettek </a:t>
            </a:r>
            <a:br>
              <a:rPr lang="hu-HU" dirty="0"/>
            </a:br>
            <a:r>
              <a:rPr lang="hu-HU" dirty="0"/>
              <a:t>a fejére, és elkezdték őt köszönteni: Üdvöz légy, </a:t>
            </a:r>
            <a:r>
              <a:rPr lang="hu-HU" dirty="0">
                <a:solidFill>
                  <a:srgbClr val="C00000"/>
                </a:solidFill>
              </a:rPr>
              <a:t>zsidók királya</a:t>
            </a:r>
            <a:r>
              <a:rPr lang="hu-HU" dirty="0"/>
              <a:t>! </a:t>
            </a:r>
          </a:p>
          <a:p>
            <a:r>
              <a:rPr lang="hu-HU" dirty="0"/>
              <a:t>És verik a fejét nádszállal, és köpdösik őt, </a:t>
            </a:r>
            <a:br>
              <a:rPr lang="hu-HU" dirty="0"/>
            </a:br>
            <a:r>
              <a:rPr lang="hu-HU" dirty="0"/>
              <a:t>és </a:t>
            </a:r>
            <a:r>
              <a:rPr lang="hu-HU" dirty="0">
                <a:solidFill>
                  <a:srgbClr val="C00000"/>
                </a:solidFill>
              </a:rPr>
              <a:t>térdet hajtva tisztelik őt</a:t>
            </a:r>
            <a:r>
              <a:rPr lang="hu-HU" dirty="0"/>
              <a:t>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5901712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tív">
  <a:themeElements>
    <a:clrScheme name="Retrospektív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ktív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ív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157</TotalTime>
  <Words>880</Words>
  <Application>Microsoft Office PowerPoint</Application>
  <PresentationFormat>Szélesvásznú</PresentationFormat>
  <Paragraphs>43</Paragraphs>
  <Slides>10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5" baseType="lpstr">
      <vt:lpstr>Aptos</vt:lpstr>
      <vt:lpstr>Arial</vt:lpstr>
      <vt:lpstr>Calibri</vt:lpstr>
      <vt:lpstr>Calibri Light</vt:lpstr>
      <vt:lpstr>Retrospektív</vt:lpstr>
      <vt:lpstr>Isten fegyverzete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Balint Geza</dc:creator>
  <cp:lastModifiedBy>Balint Geza</cp:lastModifiedBy>
  <cp:revision>16</cp:revision>
  <dcterms:created xsi:type="dcterms:W3CDTF">2025-02-01T22:19:41Z</dcterms:created>
  <dcterms:modified xsi:type="dcterms:W3CDTF">2025-02-02T07:23:30Z</dcterms:modified>
</cp:coreProperties>
</file>